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4" r:id="rId6"/>
    <p:sldId id="265" r:id="rId7"/>
    <p:sldId id="260" r:id="rId8"/>
    <p:sldId id="261" r:id="rId9"/>
    <p:sldId id="262" r:id="rId10"/>
    <p:sldId id="263"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3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07.11.2022</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07.11.2022</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07.11.2022</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07.11.2022</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07.11.2022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07.11.2022</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07.11.2022</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07.11.2022</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07.11.2022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07.11.2022</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ru.wikipedia.org/wiki/%D0%9F%D0%B5%D1%80%D0%B5%D1%87%D0%B5%D0%BD%D1%8C_%D0%BA%D0%BE%D1%80%D0%B5%D0%BD%D0%BD%D1%8B%D1%85_%D0%BC%D0%B0%D0%BB%D0%BE%D1%87%D0%B8%D1%81%D0%BB%D0%B5%D0%BD%D0%BD%D1%8B%D1%85_%D0%BD%D0%B0%D1%80%D0%BE%D0%B4%D0%BE%D0%B2_%D0%A0%D0%BE%D1%81%D1%81%D0%B8%D0%B8" TargetMode="External"/><Relationship Id="rId3" Type="http://schemas.openxmlformats.org/officeDocument/2006/relationships/hyperlink" Target="https://ru.wikipedia.org/wiki/%D0%A4%D0%B8%D0%BD%D0%BD%D0%BE-%D1%83%D0%B3%D0%BE%D1%80%D1%81%D0%BA%D0%B8%D0%B5_%D0%BD%D0%B0%D1%80%D0%BE%D0%B4%D1%8B" TargetMode="External"/><Relationship Id="rId7" Type="http://schemas.openxmlformats.org/officeDocument/2006/relationships/hyperlink" Target="https://ru.wikipedia.org/wiki/%D0%9B%D0%B5%D0%BD%D0%B8%D0%BD%D0%B3%D1%80%D0%B0%D0%B4%D1%81%D0%BA%D0%B0%D1%8F_%D0%BE%D0%B1%D0%BB%D0%B0%D1%81%D1%82%D1%8C" TargetMode="External"/><Relationship Id="rId2" Type="http://schemas.openxmlformats.org/officeDocument/2006/relationships/hyperlink" Target="https://ru.wikipedia.org/wiki/%D0%92%D0%BE%D0%B4%D1%81%D0%BA%D0%B8%D0%B9_%D1%8F%D0%B7%D1%8B%D0%BA" TargetMode="External"/><Relationship Id="rId1" Type="http://schemas.openxmlformats.org/officeDocument/2006/relationships/slideLayout" Target="../slideLayouts/slideLayout2.xml"/><Relationship Id="rId6" Type="http://schemas.openxmlformats.org/officeDocument/2006/relationships/hyperlink" Target="https://ru.wikipedia.org/wiki/%D0%9A%D0%BE%D1%80%D0%B5%D0%BD%D0%BD%D1%8B%D0%B5_%D0%BD%D0%B0%D1%80%D0%BE%D0%B4%D1%8B" TargetMode="External"/><Relationship Id="rId5" Type="http://schemas.openxmlformats.org/officeDocument/2006/relationships/hyperlink" Target="https://ru.wikipedia.org/wiki/%D0%A0%D0%BE%D1%81%D1%81%D0%B8%D1%8F" TargetMode="External"/><Relationship Id="rId4" Type="http://schemas.openxmlformats.org/officeDocument/2006/relationships/hyperlink" Target="https://ru.wikipedia.org/wiki/%D0%9D%D0%B0%D1%80%D0%BE%D0%B4" TargetMode="Externa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1052736"/>
            <a:ext cx="8208912" cy="923330"/>
          </a:xfrm>
          <a:prstGeom prst="rect">
            <a:avLst/>
          </a:prstGeom>
        </p:spPr>
        <p:txBody>
          <a:bodyPr wrap="square">
            <a:spAutoFit/>
          </a:bodyPr>
          <a:lstStyle/>
          <a:p>
            <a:pPr algn="ctr"/>
            <a:r>
              <a:rPr lang="ru-RU" dirty="0" smtClean="0"/>
              <a:t>Государственное бюджетное дошкольное образовательное учреждение </a:t>
            </a:r>
          </a:p>
          <a:p>
            <a:pPr algn="ctr"/>
            <a:r>
              <a:rPr lang="ru-RU" dirty="0" smtClean="0"/>
              <a:t>детский сад №19 комбинированного вида Василеостровского района </a:t>
            </a:r>
          </a:p>
          <a:p>
            <a:pPr algn="ctr"/>
            <a:r>
              <a:rPr lang="ru-RU" dirty="0" smtClean="0"/>
              <a:t>Санкт-Петербурга</a:t>
            </a:r>
            <a:endParaRPr lang="en-US" dirty="0"/>
          </a:p>
        </p:txBody>
      </p:sp>
      <p:sp>
        <p:nvSpPr>
          <p:cNvPr id="5" name="Прямоугольник 4"/>
          <p:cNvSpPr/>
          <p:nvPr/>
        </p:nvSpPr>
        <p:spPr>
          <a:xfrm>
            <a:off x="5940152" y="5877272"/>
            <a:ext cx="2932469" cy="369332"/>
          </a:xfrm>
          <a:prstGeom prst="rect">
            <a:avLst/>
          </a:prstGeom>
        </p:spPr>
        <p:txBody>
          <a:bodyPr wrap="none">
            <a:spAutoFit/>
          </a:bodyPr>
          <a:lstStyle/>
          <a:p>
            <a:r>
              <a:rPr lang="ru-RU" dirty="0" smtClean="0"/>
              <a:t>Воспитатель: Аксенова А. Н.</a:t>
            </a:r>
            <a:endParaRPr lang="en-US" dirty="0"/>
          </a:p>
        </p:txBody>
      </p:sp>
      <p:sp>
        <p:nvSpPr>
          <p:cNvPr id="6" name="TextBox 5"/>
          <p:cNvSpPr txBox="1"/>
          <p:nvPr/>
        </p:nvSpPr>
        <p:spPr>
          <a:xfrm>
            <a:off x="2244521" y="3284984"/>
            <a:ext cx="4404026" cy="830997"/>
          </a:xfrm>
          <a:prstGeom prst="rect">
            <a:avLst/>
          </a:prstGeom>
          <a:noFill/>
        </p:spPr>
        <p:txBody>
          <a:bodyPr wrap="none" rtlCol="0">
            <a:spAutoFit/>
          </a:bodyPr>
          <a:lstStyle/>
          <a:p>
            <a:pPr algn="ctr"/>
            <a:r>
              <a:rPr lang="ru-RU" sz="4800" dirty="0" smtClean="0"/>
              <a:t>Кулинария води</a:t>
            </a:r>
            <a:endParaRPr lang="en-US" sz="4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0"/>
            <a:ext cx="8731696" cy="2666926"/>
          </a:xfrm>
        </p:spPr>
        <p:txBody>
          <a:bodyPr/>
          <a:lstStyle/>
          <a:p>
            <a:pPr algn="just">
              <a:buNone/>
            </a:pPr>
            <a:r>
              <a:rPr lang="ru-RU" dirty="0" smtClean="0"/>
              <a:t>Также у води были в почете щи из капусты и уха.</a:t>
            </a:r>
          </a:p>
          <a:p>
            <a:pPr algn="just">
              <a:buNone/>
            </a:pPr>
            <a:r>
              <a:rPr lang="ru-RU" dirty="0" smtClean="0"/>
              <a:t> А так как рыбы из-за климатических условий было достаточно, ее готовили по-разному: вялили, жарили, варили, тушили на воде и в молоке. </a:t>
            </a:r>
            <a:endParaRPr lang="en-US" dirty="0"/>
          </a:p>
        </p:txBody>
      </p:sp>
      <p:pic>
        <p:nvPicPr>
          <p:cNvPr id="2051" name="Picture 3" descr="C:\Users\user\Desktop\работа.сад\uha_sup_s_riboi-513978.jpg"/>
          <p:cNvPicPr>
            <a:picLocks noChangeAspect="1" noChangeArrowheads="1"/>
          </p:cNvPicPr>
          <p:nvPr/>
        </p:nvPicPr>
        <p:blipFill>
          <a:blip r:embed="rId2" cstate="print"/>
          <a:srcRect/>
          <a:stretch>
            <a:fillRect/>
          </a:stretch>
        </p:blipFill>
        <p:spPr bwMode="auto">
          <a:xfrm>
            <a:off x="1259632" y="2636912"/>
            <a:ext cx="6347501" cy="422108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4" y="3429000"/>
            <a:ext cx="8839200" cy="3314998"/>
          </a:xfrm>
        </p:spPr>
        <p:txBody>
          <a:bodyPr>
            <a:normAutofit/>
          </a:bodyPr>
          <a:lstStyle/>
          <a:p>
            <a:pPr>
              <a:buNone/>
            </a:pPr>
            <a:r>
              <a:rPr lang="ru-RU" sz="2800" b="1" dirty="0" err="1" smtClean="0">
                <a:solidFill>
                  <a:schemeClr val="tx1"/>
                </a:solidFill>
                <a:latin typeface="Times New Roman" pitchFamily="18" charset="0"/>
                <a:cs typeface="Times New Roman" pitchFamily="18" charset="0"/>
              </a:rPr>
              <a:t>Водь</a:t>
            </a:r>
            <a:r>
              <a:rPr lang="ru-RU" sz="2800" dirty="0" smtClean="0">
                <a:solidFill>
                  <a:schemeClr val="tx1"/>
                </a:solidFill>
                <a:latin typeface="Times New Roman" pitchFamily="18" charset="0"/>
                <a:cs typeface="Times New Roman" pitchFamily="18" charset="0"/>
              </a:rPr>
              <a:t> (самоназвание </a:t>
            </a:r>
            <a:r>
              <a:rPr lang="ru-RU" sz="2800" i="1" dirty="0" err="1" smtClean="0">
                <a:solidFill>
                  <a:schemeClr val="tx1"/>
                </a:solidFill>
                <a:latin typeface="Times New Roman" pitchFamily="18" charset="0"/>
                <a:cs typeface="Times New Roman" pitchFamily="18" charset="0"/>
              </a:rPr>
              <a:t>ва́ддялайзыд</a:t>
            </a:r>
            <a:r>
              <a:rPr lang="ru-RU" sz="2800" dirty="0" smtClean="0">
                <a:solidFill>
                  <a:schemeClr val="tx1"/>
                </a:solidFill>
                <a:latin typeface="Times New Roman" pitchFamily="18" charset="0"/>
                <a:cs typeface="Times New Roman" pitchFamily="18" charset="0"/>
              </a:rPr>
              <a:t> (</a:t>
            </a:r>
            <a:r>
              <a:rPr lang="ru-RU" sz="2800" dirty="0" err="1" smtClean="0">
                <a:solidFill>
                  <a:schemeClr val="tx1"/>
                </a:solidFill>
                <a:latin typeface="Times New Roman" pitchFamily="18" charset="0"/>
                <a:cs typeface="Times New Roman" pitchFamily="18" charset="0"/>
                <a:hlinkClick r:id="rId2" tooltip="Водский язык"/>
              </a:rPr>
              <a:t>водск</a:t>
            </a:r>
            <a:r>
              <a:rPr lang="ru-RU" sz="2800" dirty="0" smtClean="0">
                <a:solidFill>
                  <a:schemeClr val="tx1"/>
                </a:solidFill>
                <a:latin typeface="Times New Roman" pitchFamily="18" charset="0"/>
                <a:cs typeface="Times New Roman" pitchFamily="18" charset="0"/>
                <a:hlinkClick r:id="rId2" tooltip="Водский язык"/>
              </a:rPr>
              <a:t>.</a:t>
            </a:r>
            <a:r>
              <a:rPr lang="ru-RU" sz="2800" dirty="0" smtClean="0">
                <a:solidFill>
                  <a:schemeClr val="tx1"/>
                </a:solidFill>
                <a:latin typeface="Times New Roman" pitchFamily="18" charset="0"/>
                <a:cs typeface="Times New Roman" pitchFamily="18" charset="0"/>
              </a:rPr>
              <a:t> </a:t>
            </a:r>
            <a:r>
              <a:rPr lang="ru-RU" sz="2800" i="1" dirty="0" err="1" smtClean="0">
                <a:solidFill>
                  <a:schemeClr val="tx1"/>
                </a:solidFill>
                <a:latin typeface="Times New Roman" pitchFamily="18" charset="0"/>
                <a:cs typeface="Times New Roman" pitchFamily="18" charset="0"/>
              </a:rPr>
              <a:t>vaďďalaizõd</a:t>
            </a:r>
            <a:r>
              <a:rPr lang="ru-RU" sz="2800" dirty="0" smtClean="0">
                <a:solidFill>
                  <a:schemeClr val="tx1"/>
                </a:solidFill>
                <a:latin typeface="Times New Roman" pitchFamily="18" charset="0"/>
                <a:cs typeface="Times New Roman" pitchFamily="18" charset="0"/>
              </a:rPr>
              <a:t>), </a:t>
            </a:r>
          </a:p>
          <a:p>
            <a:pPr>
              <a:buNone/>
            </a:pPr>
            <a:r>
              <a:rPr lang="ru-RU" sz="2800" i="1" dirty="0" err="1" smtClean="0">
                <a:solidFill>
                  <a:schemeClr val="tx1"/>
                </a:solidFill>
                <a:latin typeface="Times New Roman" pitchFamily="18" charset="0"/>
                <a:cs typeface="Times New Roman" pitchFamily="18" charset="0"/>
              </a:rPr>
              <a:t>вадьякко</a:t>
            </a:r>
            <a:r>
              <a:rPr lang="ru-RU" sz="2800" dirty="0" smtClean="0">
                <a:solidFill>
                  <a:schemeClr val="tx1"/>
                </a:solidFill>
                <a:latin typeface="Times New Roman" pitchFamily="18" charset="0"/>
                <a:cs typeface="Times New Roman" pitchFamily="18" charset="0"/>
              </a:rPr>
              <a:t>, </a:t>
            </a:r>
            <a:r>
              <a:rPr lang="ru-RU" sz="2800" i="1" dirty="0" err="1" smtClean="0">
                <a:solidFill>
                  <a:schemeClr val="tx1"/>
                </a:solidFill>
                <a:latin typeface="Times New Roman" pitchFamily="18" charset="0"/>
                <a:cs typeface="Times New Roman" pitchFamily="18" charset="0"/>
              </a:rPr>
              <a:t>водь</a:t>
            </a:r>
            <a:r>
              <a:rPr lang="ru-RU" sz="2800" dirty="0" smtClean="0">
                <a:solidFill>
                  <a:schemeClr val="tx1"/>
                </a:solidFill>
                <a:latin typeface="Times New Roman" pitchFamily="18" charset="0"/>
                <a:cs typeface="Times New Roman" pitchFamily="18" charset="0"/>
              </a:rPr>
              <a:t>, редк. </a:t>
            </a:r>
            <a:r>
              <a:rPr lang="ru-RU" sz="2800" i="1" dirty="0" smtClean="0">
                <a:solidFill>
                  <a:schemeClr val="tx1"/>
                </a:solidFill>
                <a:latin typeface="Times New Roman" pitchFamily="18" charset="0"/>
                <a:cs typeface="Times New Roman" pitchFamily="18" charset="0"/>
              </a:rPr>
              <a:t>вожане</a:t>
            </a:r>
            <a:r>
              <a:rPr lang="ru-RU" sz="2800" dirty="0" smtClean="0">
                <a:solidFill>
                  <a:schemeClr val="tx1"/>
                </a:solidFill>
                <a:latin typeface="Times New Roman" pitchFamily="18" charset="0"/>
                <a:cs typeface="Times New Roman" pitchFamily="18" charset="0"/>
              </a:rPr>
              <a:t>) — малочисленный, исчезающий </a:t>
            </a:r>
            <a:r>
              <a:rPr lang="ru-RU" sz="2800" dirty="0" smtClean="0">
                <a:solidFill>
                  <a:srgbClr val="000000"/>
                </a:solidFill>
                <a:latin typeface="Times New Roman" pitchFamily="18" charset="0"/>
                <a:cs typeface="Times New Roman" pitchFamily="18" charset="0"/>
                <a:hlinkClick r:id="rId3" tooltip="Финно-угорские народы"/>
              </a:rPr>
              <a:t>финно-угорский</a:t>
            </a:r>
            <a:r>
              <a:rPr lang="ru-RU" sz="2800" dirty="0" smtClean="0">
                <a:solidFill>
                  <a:srgbClr val="000000"/>
                </a:solidFill>
                <a:latin typeface="Times New Roman" pitchFamily="18" charset="0"/>
                <a:cs typeface="Times New Roman" pitchFamily="18" charset="0"/>
              </a:rPr>
              <a:t> </a:t>
            </a:r>
            <a:r>
              <a:rPr lang="ru-RU" sz="2800" dirty="0" smtClean="0">
                <a:solidFill>
                  <a:srgbClr val="000000"/>
                </a:solidFill>
                <a:latin typeface="Times New Roman" pitchFamily="18" charset="0"/>
                <a:cs typeface="Times New Roman" pitchFamily="18" charset="0"/>
                <a:hlinkClick r:id="rId4" tooltip="Народ"/>
              </a:rPr>
              <a:t>народ</a:t>
            </a:r>
            <a:r>
              <a:rPr lang="ru-RU" sz="2800" dirty="0" smtClean="0">
                <a:solidFill>
                  <a:srgbClr val="000000"/>
                </a:solidFill>
                <a:latin typeface="Times New Roman" pitchFamily="18" charset="0"/>
                <a:cs typeface="Times New Roman" pitchFamily="18" charset="0"/>
              </a:rPr>
              <a:t> </a:t>
            </a:r>
            <a:r>
              <a:rPr lang="ru-RU" sz="2800" dirty="0" smtClean="0">
                <a:solidFill>
                  <a:schemeClr val="tx1"/>
                </a:solidFill>
                <a:latin typeface="Times New Roman" pitchFamily="18" charset="0"/>
                <a:cs typeface="Times New Roman" pitchFamily="18" charset="0"/>
              </a:rPr>
              <a:t>в </a:t>
            </a:r>
            <a:r>
              <a:rPr lang="ru-RU" sz="2800" dirty="0" smtClean="0">
                <a:solidFill>
                  <a:schemeClr val="tx1"/>
                </a:solidFill>
                <a:latin typeface="Times New Roman" pitchFamily="18" charset="0"/>
                <a:cs typeface="Times New Roman" pitchFamily="18" charset="0"/>
                <a:hlinkClick r:id="rId5" tooltip="Россия"/>
              </a:rPr>
              <a:t>России</a:t>
            </a:r>
            <a:r>
              <a:rPr lang="ru-RU" sz="2800" dirty="0" smtClean="0">
                <a:solidFill>
                  <a:schemeClr val="tx1"/>
                </a:solidFill>
                <a:latin typeface="Times New Roman" pitchFamily="18" charset="0"/>
                <a:cs typeface="Times New Roman" pitchFamily="18" charset="0"/>
              </a:rPr>
              <a:t>, </a:t>
            </a:r>
          </a:p>
          <a:p>
            <a:pPr>
              <a:buNone/>
            </a:pPr>
            <a:r>
              <a:rPr lang="ru-RU" sz="2800" dirty="0" smtClean="0">
                <a:solidFill>
                  <a:schemeClr val="tx1"/>
                </a:solidFill>
                <a:latin typeface="Times New Roman" pitchFamily="18" charset="0"/>
                <a:cs typeface="Times New Roman" pitchFamily="18" charset="0"/>
                <a:hlinkClick r:id="rId6" tooltip="Коренные народы"/>
              </a:rPr>
              <a:t>коренное население</a:t>
            </a:r>
            <a:r>
              <a:rPr lang="ru-RU" sz="2800" dirty="0" smtClean="0">
                <a:solidFill>
                  <a:schemeClr val="tx1"/>
                </a:solidFill>
                <a:latin typeface="Times New Roman" pitchFamily="18" charset="0"/>
                <a:cs typeface="Times New Roman" pitchFamily="18" charset="0"/>
              </a:rPr>
              <a:t> </a:t>
            </a:r>
            <a:r>
              <a:rPr lang="ru-RU" sz="2800" dirty="0" smtClean="0">
                <a:solidFill>
                  <a:schemeClr val="tx1"/>
                </a:solidFill>
                <a:latin typeface="Times New Roman" pitchFamily="18" charset="0"/>
                <a:cs typeface="Times New Roman" pitchFamily="18" charset="0"/>
                <a:hlinkClick r:id="rId7" tooltip="Ленинградская область"/>
              </a:rPr>
              <a:t>Ленинградской области</a:t>
            </a:r>
            <a:r>
              <a:rPr lang="ru-RU" sz="2800" dirty="0" smtClean="0">
                <a:solidFill>
                  <a:schemeClr val="tx1"/>
                </a:solidFill>
                <a:latin typeface="Times New Roman" pitchFamily="18" charset="0"/>
                <a:cs typeface="Times New Roman" pitchFamily="18" charset="0"/>
              </a:rPr>
              <a:t>.</a:t>
            </a:r>
          </a:p>
          <a:p>
            <a:pPr>
              <a:buNone/>
            </a:pPr>
            <a:r>
              <a:rPr lang="ru-RU" sz="2800" dirty="0" smtClean="0">
                <a:solidFill>
                  <a:schemeClr val="tx1"/>
                </a:solidFill>
                <a:latin typeface="Times New Roman" pitchFamily="18" charset="0"/>
                <a:cs typeface="Times New Roman" pitchFamily="18" charset="0"/>
              </a:rPr>
              <a:t> Относится к списку </a:t>
            </a:r>
            <a:r>
              <a:rPr lang="ru-RU" sz="2800" dirty="0" smtClean="0">
                <a:solidFill>
                  <a:schemeClr val="tx1"/>
                </a:solidFill>
                <a:latin typeface="Times New Roman" pitchFamily="18" charset="0"/>
                <a:cs typeface="Times New Roman" pitchFamily="18" charset="0"/>
                <a:hlinkClick r:id="rId8" tooltip="Перечень коренных малочисленных народов России"/>
              </a:rPr>
              <a:t>коренных малочисленных народов России</a:t>
            </a:r>
            <a:r>
              <a:rPr lang="ru-RU" sz="280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p:txBody>
      </p:sp>
      <p:pic>
        <p:nvPicPr>
          <p:cNvPr id="9218" name="Picture 2" descr="https://upload.wikimedia.org/wikipedia/commons/thumb/d/d1/Votic_Flag.svg/300px-Votic_Flag.svg.png"/>
          <p:cNvPicPr>
            <a:picLocks noChangeAspect="1" noChangeArrowheads="1"/>
          </p:cNvPicPr>
          <p:nvPr/>
        </p:nvPicPr>
        <p:blipFill>
          <a:blip r:embed="rId9" cstate="print"/>
          <a:srcRect/>
          <a:stretch>
            <a:fillRect/>
          </a:stretch>
        </p:blipFill>
        <p:spPr bwMode="auto">
          <a:xfrm>
            <a:off x="2627784" y="1196752"/>
            <a:ext cx="3663562" cy="2088232"/>
          </a:xfrm>
          <a:prstGeom prst="rect">
            <a:avLst/>
          </a:prstGeom>
          <a:noFill/>
        </p:spPr>
      </p:pic>
      <p:sp>
        <p:nvSpPr>
          <p:cNvPr id="5" name="TextBox 4"/>
          <p:cNvSpPr txBox="1"/>
          <p:nvPr/>
        </p:nvSpPr>
        <p:spPr>
          <a:xfrm>
            <a:off x="3419872" y="692696"/>
            <a:ext cx="1800200" cy="369332"/>
          </a:xfrm>
          <a:prstGeom prst="rect">
            <a:avLst/>
          </a:prstGeom>
          <a:noFill/>
        </p:spPr>
        <p:txBody>
          <a:bodyPr wrap="square" rtlCol="0">
            <a:spAutoFit/>
          </a:bodyPr>
          <a:lstStyle/>
          <a:p>
            <a:pPr algn="ctr"/>
            <a:r>
              <a:rPr lang="ru-RU" dirty="0" smtClean="0"/>
              <a:t>Водский флаг</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620688"/>
            <a:ext cx="4067944" cy="6858000"/>
          </a:xfrm>
        </p:spPr>
        <p:txBody>
          <a:bodyPr>
            <a:normAutofit fontScale="85000" lnSpcReduction="10000"/>
          </a:bodyPr>
          <a:lstStyle/>
          <a:p>
            <a:pPr>
              <a:buNone/>
            </a:pPr>
            <a:r>
              <a:rPr lang="ru-RU" dirty="0" smtClean="0"/>
              <a:t>	Впервые этот народ упоминается еще в 1069 году в Новгородской летописи. Сегодня он близок к исчезновению - осталось всего 74 представителя этой культуры. В основном, вожане живут на севере </a:t>
            </a:r>
            <a:r>
              <a:rPr lang="ru-RU" dirty="0" err="1" smtClean="0"/>
              <a:t>Кингисеппского</a:t>
            </a:r>
            <a:r>
              <a:rPr lang="ru-RU" dirty="0" smtClean="0"/>
              <a:t> района Ленинградской области, в Петербурге, а также на северо-востоке Эстонии.</a:t>
            </a:r>
            <a:endParaRPr lang="en-US" dirty="0"/>
          </a:p>
        </p:txBody>
      </p:sp>
      <p:pic>
        <p:nvPicPr>
          <p:cNvPr id="1026" name="Picture 2" descr="C:\Users\user\Desktop\работа.сад\одежда водь.jpg"/>
          <p:cNvPicPr>
            <a:picLocks noChangeAspect="1" noChangeArrowheads="1"/>
          </p:cNvPicPr>
          <p:nvPr/>
        </p:nvPicPr>
        <p:blipFill>
          <a:blip r:embed="rId2" cstate="print"/>
          <a:srcRect/>
          <a:stretch>
            <a:fillRect/>
          </a:stretch>
        </p:blipFill>
        <p:spPr bwMode="auto">
          <a:xfrm>
            <a:off x="4355976" y="116632"/>
            <a:ext cx="4464496" cy="652534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16632"/>
            <a:ext cx="8568952" cy="2304256"/>
          </a:xfrm>
        </p:spPr>
        <p:txBody>
          <a:bodyPr>
            <a:normAutofit fontScale="92500" lnSpcReduction="10000"/>
          </a:bodyPr>
          <a:lstStyle/>
          <a:p>
            <a:pPr>
              <a:buNone/>
            </a:pPr>
            <a:r>
              <a:rPr lang="ru-RU" dirty="0" smtClean="0"/>
              <a:t>Сейчас сохранилось совсем немного </a:t>
            </a:r>
            <a:r>
              <a:rPr lang="ru-RU" dirty="0" smtClean="0"/>
              <a:t>рецептов водской кухни. </a:t>
            </a:r>
            <a:r>
              <a:rPr lang="ru-RU" dirty="0" smtClean="0"/>
              <a:t>Тем не менее на любом празднике води обязательно будут угощать </a:t>
            </a:r>
            <a:r>
              <a:rPr lang="ru-RU" i="1" u="sng" dirty="0" smtClean="0">
                <a:solidFill>
                  <a:srgbClr val="FF0000"/>
                </a:solidFill>
              </a:rPr>
              <a:t>копорским чаем </a:t>
            </a:r>
            <a:r>
              <a:rPr lang="ru-RU" dirty="0" smtClean="0"/>
              <a:t>– особым способом ферментированные листья иван-чая.</a:t>
            </a:r>
            <a:endParaRPr lang="en-US" dirty="0"/>
          </a:p>
        </p:txBody>
      </p:sp>
      <p:pic>
        <p:nvPicPr>
          <p:cNvPr id="2051" name="Picture 3" descr="C:\Users\user\Desktop\работа.сад\Крепость_Копорье1.JPG"/>
          <p:cNvPicPr>
            <a:picLocks noChangeAspect="1" noChangeArrowheads="1"/>
          </p:cNvPicPr>
          <p:nvPr/>
        </p:nvPicPr>
        <p:blipFill>
          <a:blip r:embed="rId2" cstate="print"/>
          <a:srcRect/>
          <a:stretch>
            <a:fillRect/>
          </a:stretch>
        </p:blipFill>
        <p:spPr bwMode="auto">
          <a:xfrm>
            <a:off x="107504" y="2492896"/>
            <a:ext cx="4217810" cy="3168352"/>
          </a:xfrm>
          <a:prstGeom prst="rect">
            <a:avLst/>
          </a:prstGeom>
          <a:noFill/>
        </p:spPr>
      </p:pic>
      <p:sp>
        <p:nvSpPr>
          <p:cNvPr id="6" name="TextBox 5"/>
          <p:cNvSpPr txBox="1"/>
          <p:nvPr/>
        </p:nvSpPr>
        <p:spPr>
          <a:xfrm>
            <a:off x="827584" y="5733256"/>
            <a:ext cx="3153556" cy="646331"/>
          </a:xfrm>
          <a:prstGeom prst="rect">
            <a:avLst/>
          </a:prstGeom>
          <a:noFill/>
        </p:spPr>
        <p:txBody>
          <a:bodyPr wrap="none" rtlCol="0">
            <a:spAutoFit/>
          </a:bodyPr>
          <a:lstStyle/>
          <a:p>
            <a:r>
              <a:rPr lang="ru-RU" dirty="0" smtClean="0"/>
              <a:t>Крепость в деревне Копорье,</a:t>
            </a:r>
          </a:p>
          <a:p>
            <a:r>
              <a:rPr lang="ru-RU" dirty="0" smtClean="0"/>
              <a:t> давшей название напитку</a:t>
            </a:r>
            <a:endParaRPr lang="en-US" dirty="0"/>
          </a:p>
        </p:txBody>
      </p:sp>
      <p:pic>
        <p:nvPicPr>
          <p:cNvPr id="2055" name="Picture 7" descr="C:\Users\user\Desktop\работа.сад\чай.jpg"/>
          <p:cNvPicPr>
            <a:picLocks noChangeAspect="1" noChangeArrowheads="1"/>
          </p:cNvPicPr>
          <p:nvPr/>
        </p:nvPicPr>
        <p:blipFill>
          <a:blip r:embed="rId3" cstate="print"/>
          <a:srcRect/>
          <a:stretch>
            <a:fillRect/>
          </a:stretch>
        </p:blipFill>
        <p:spPr bwMode="auto">
          <a:xfrm>
            <a:off x="4499992" y="2348880"/>
            <a:ext cx="4432119" cy="387993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260648"/>
            <a:ext cx="8659688" cy="2738934"/>
          </a:xfrm>
        </p:spPr>
        <p:txBody>
          <a:bodyPr>
            <a:normAutofit fontScale="62500" lnSpcReduction="20000"/>
          </a:bodyPr>
          <a:lstStyle/>
          <a:p>
            <a:pPr>
              <a:buNone/>
            </a:pPr>
            <a:r>
              <a:rPr lang="ru-RU" dirty="0" smtClean="0"/>
              <a:t>		По традиции </a:t>
            </a:r>
            <a:r>
              <a:rPr lang="ru-RU" dirty="0" smtClean="0"/>
              <a:t>вожане на </a:t>
            </a:r>
            <a:r>
              <a:rPr lang="ru-RU" dirty="0" smtClean="0"/>
              <a:t>кухне размещали большой стол, за которым могли есть только мужчины. Женщинам полагалось есть возле очага. Если таковой возможности не было, женщины ждали своей очереди, затем ели дети. Детей иногда сажали прямо на пол, стеля скатерть.</a:t>
            </a:r>
            <a:br>
              <a:rPr lang="ru-RU" dirty="0" smtClean="0"/>
            </a:br>
            <a:r>
              <a:rPr lang="ru-RU" dirty="0" smtClean="0"/>
              <a:t>Скатерть считалась важнейшим предметом во время трапезы, ведь она играла ритуальное значение. Есть без скатерти запрещалось строго-настрого, иначе можно было навлечь на себя болезни.</a:t>
            </a:r>
            <a:br>
              <a:rPr lang="ru-RU" dirty="0" smtClean="0"/>
            </a:br>
            <a:endParaRPr lang="en-US" dirty="0"/>
          </a:p>
        </p:txBody>
      </p:sp>
      <p:pic>
        <p:nvPicPr>
          <p:cNvPr id="7170" name="Picture 2" descr="C:\Users\user\Desktop\работа.сад\скатерть водь.jpg"/>
          <p:cNvPicPr>
            <a:picLocks noChangeAspect="1" noChangeArrowheads="1"/>
          </p:cNvPicPr>
          <p:nvPr/>
        </p:nvPicPr>
        <p:blipFill>
          <a:blip r:embed="rId2" cstate="print"/>
          <a:srcRect/>
          <a:stretch>
            <a:fillRect/>
          </a:stretch>
        </p:blipFill>
        <p:spPr bwMode="auto">
          <a:xfrm>
            <a:off x="1331640" y="2449852"/>
            <a:ext cx="7048128" cy="423062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251520" y="116633"/>
            <a:ext cx="8712968" cy="2592288"/>
          </a:xfrm>
        </p:spPr>
        <p:txBody>
          <a:bodyPr>
            <a:normAutofit/>
          </a:bodyPr>
          <a:lstStyle/>
          <a:p>
            <a:pPr>
              <a:buNone/>
            </a:pPr>
            <a:r>
              <a:rPr lang="ru-RU" dirty="0" err="1" smtClean="0"/>
              <a:t>Водские</a:t>
            </a:r>
            <a:r>
              <a:rPr lang="ru-RU" dirty="0" smtClean="0"/>
              <a:t> люди любили печь пироги с начинкой в виде капусты, рыбы, грибов, творога. В некоторых деревнях пекли пироги с тушеной капустой, в которые добавляли салаку. На праздники готовили лепешки </a:t>
            </a:r>
            <a:r>
              <a:rPr lang="ru-RU" dirty="0" err="1" smtClean="0"/>
              <a:t>чаммэль-какко</a:t>
            </a:r>
            <a:r>
              <a:rPr lang="ru-RU" dirty="0" smtClean="0"/>
              <a:t>. </a:t>
            </a:r>
            <a:endParaRPr lang="en-US" dirty="0"/>
          </a:p>
        </p:txBody>
      </p:sp>
      <p:pic>
        <p:nvPicPr>
          <p:cNvPr id="8" name="Picture 3" descr="C:\Users\user\Desktop\работа.сад\еда водь.jpg"/>
          <p:cNvPicPr>
            <a:picLocks noChangeAspect="1" noChangeArrowheads="1"/>
          </p:cNvPicPr>
          <p:nvPr/>
        </p:nvPicPr>
        <p:blipFill>
          <a:blip r:embed="rId2" cstate="print"/>
          <a:srcRect/>
          <a:stretch>
            <a:fillRect/>
          </a:stretch>
        </p:blipFill>
        <p:spPr bwMode="auto">
          <a:xfrm>
            <a:off x="395536" y="2659393"/>
            <a:ext cx="8424936" cy="419860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260648"/>
            <a:ext cx="8964488" cy="2448272"/>
          </a:xfrm>
        </p:spPr>
        <p:txBody>
          <a:bodyPr>
            <a:normAutofit fontScale="92500" lnSpcReduction="20000"/>
          </a:bodyPr>
          <a:lstStyle/>
          <a:p>
            <a:pPr>
              <a:buNone/>
            </a:pPr>
            <a:r>
              <a:rPr lang="ru-RU" dirty="0" smtClean="0"/>
              <a:t>Основной крестьянской едой были хлеб, похлебки и каши, позже - в XIX веке - к ним добавился картофель. Что касается хлеба, большие караваи пекли на неделю вперед: иногда их вес достигал четырех килограмм. Если зерно заканчивалось, в муку добавляли мох или растертую заболонь. </a:t>
            </a:r>
            <a:endParaRPr lang="en-US" dirty="0"/>
          </a:p>
        </p:txBody>
      </p:sp>
      <p:pic>
        <p:nvPicPr>
          <p:cNvPr id="3076" name="Picture 4" descr="C:\Users\user\Desktop\работа.сад\izhoru_hleb_1.jpg"/>
          <p:cNvPicPr>
            <a:picLocks noChangeAspect="1" noChangeArrowheads="1"/>
          </p:cNvPicPr>
          <p:nvPr/>
        </p:nvPicPr>
        <p:blipFill>
          <a:blip r:embed="rId2" cstate="print"/>
          <a:srcRect/>
          <a:stretch>
            <a:fillRect/>
          </a:stretch>
        </p:blipFill>
        <p:spPr bwMode="auto">
          <a:xfrm>
            <a:off x="1763688" y="2564904"/>
            <a:ext cx="5544616" cy="419505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0"/>
            <a:ext cx="4248472" cy="6669360"/>
          </a:xfrm>
        </p:spPr>
        <p:txBody>
          <a:bodyPr>
            <a:normAutofit/>
          </a:bodyPr>
          <a:lstStyle/>
          <a:p>
            <a:pPr algn="ctr">
              <a:buNone/>
            </a:pPr>
            <a:r>
              <a:rPr lang="ru-RU" dirty="0" smtClean="0"/>
              <a:t>	Интересны </a:t>
            </a:r>
            <a:r>
              <a:rPr lang="ru-RU" dirty="0" smtClean="0"/>
              <a:t>ритуальные обычаи по приготовлению свадебных караваев - </a:t>
            </a:r>
            <a:r>
              <a:rPr lang="ru-RU" dirty="0" smtClean="0">
                <a:solidFill>
                  <a:srgbClr val="FF0000"/>
                </a:solidFill>
              </a:rPr>
              <a:t>«курси». </a:t>
            </a:r>
            <a:r>
              <a:rPr lang="ru-RU" dirty="0" smtClean="0"/>
              <a:t>Так, в доме жениха и невесты пекли по три хлеба с отпечатками ключей. Готовкой занимались только замужние женщины, родившие много детей.</a:t>
            </a:r>
            <a:endParaRPr lang="en-US" dirty="0"/>
          </a:p>
        </p:txBody>
      </p:sp>
      <p:pic>
        <p:nvPicPr>
          <p:cNvPr id="4098" name="Picture 2" descr="C:\Users\user\Desktop\работа.сад\куклы водь.jpg"/>
          <p:cNvPicPr>
            <a:picLocks noChangeAspect="1" noChangeArrowheads="1"/>
          </p:cNvPicPr>
          <p:nvPr/>
        </p:nvPicPr>
        <p:blipFill>
          <a:blip r:embed="rId2" cstate="print"/>
          <a:srcRect/>
          <a:stretch>
            <a:fillRect/>
          </a:stretch>
        </p:blipFill>
        <p:spPr bwMode="auto">
          <a:xfrm>
            <a:off x="4530418" y="3212976"/>
            <a:ext cx="4589244" cy="3645024"/>
          </a:xfrm>
          <a:prstGeom prst="rect">
            <a:avLst/>
          </a:prstGeom>
          <a:noFill/>
        </p:spPr>
      </p:pic>
      <p:pic>
        <p:nvPicPr>
          <p:cNvPr id="1026" name="Picture 2" descr="C:\Users\user\Desktop\работа.сад\gotovim-svadebnyj-karavaj.jpg"/>
          <p:cNvPicPr>
            <a:picLocks noChangeAspect="1" noChangeArrowheads="1"/>
          </p:cNvPicPr>
          <p:nvPr/>
        </p:nvPicPr>
        <p:blipFill>
          <a:blip r:embed="rId3" cstate="print"/>
          <a:srcRect/>
          <a:stretch>
            <a:fillRect/>
          </a:stretch>
        </p:blipFill>
        <p:spPr bwMode="auto">
          <a:xfrm>
            <a:off x="4569374" y="116632"/>
            <a:ext cx="4574626" cy="280831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4293096"/>
            <a:ext cx="8352928" cy="2160240"/>
          </a:xfrm>
        </p:spPr>
        <p:txBody>
          <a:bodyPr>
            <a:normAutofit fontScale="85000" lnSpcReduction="20000"/>
          </a:bodyPr>
          <a:lstStyle/>
          <a:p>
            <a:pPr algn="ctr">
              <a:buNone/>
            </a:pPr>
            <a:r>
              <a:rPr lang="ru-RU" dirty="0" smtClean="0"/>
              <a:t>В период постов вожане ели толокно.</a:t>
            </a:r>
          </a:p>
          <a:p>
            <a:pPr algn="ctr">
              <a:buNone/>
            </a:pPr>
            <a:r>
              <a:rPr lang="ru-RU" dirty="0" smtClean="0"/>
              <a:t> Для его приготовления сначала варили зерна овса, высушивали, мололи на ручной мельнице, просеивали муку. Затем ее насыпали в миску и размешивали с водой. Для вкуса могли добавить соль, простоквашу или бруснику.</a:t>
            </a:r>
            <a:endParaRPr lang="en-US" dirty="0"/>
          </a:p>
        </p:txBody>
      </p:sp>
      <p:pic>
        <p:nvPicPr>
          <p:cNvPr id="5122" name="Picture 2" descr="C:\Users\user\Desktop\работа.сад\ovsyanoe-pechenye-tolokno-768x510.jpg"/>
          <p:cNvPicPr>
            <a:picLocks noChangeAspect="1" noChangeArrowheads="1"/>
          </p:cNvPicPr>
          <p:nvPr/>
        </p:nvPicPr>
        <p:blipFill>
          <a:blip r:embed="rId2" cstate="print"/>
          <a:srcRect/>
          <a:stretch>
            <a:fillRect/>
          </a:stretch>
        </p:blipFill>
        <p:spPr bwMode="auto">
          <a:xfrm>
            <a:off x="1403648" y="260648"/>
            <a:ext cx="5851525" cy="38862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1341</TotalTime>
  <Words>236</Words>
  <Application>Microsoft Office PowerPoint</Application>
  <PresentationFormat>Экран (4:3)</PresentationFormat>
  <Paragraphs>22</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Александр</dc:creator>
  <cp:lastModifiedBy>user</cp:lastModifiedBy>
  <cp:revision>138</cp:revision>
  <dcterms:created xsi:type="dcterms:W3CDTF">2022-11-02T07:39:39Z</dcterms:created>
  <dcterms:modified xsi:type="dcterms:W3CDTF">2022-11-07T17:03:19Z</dcterms:modified>
</cp:coreProperties>
</file>